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5" r:id="rId1"/>
  </p:sldMasterIdLst>
  <p:notesMasterIdLst>
    <p:notesMasterId r:id="rId22"/>
  </p:notesMasterIdLst>
  <p:sldIdLst>
    <p:sldId id="256" r:id="rId2"/>
    <p:sldId id="257" r:id="rId3"/>
    <p:sldId id="268" r:id="rId4"/>
    <p:sldId id="258" r:id="rId5"/>
    <p:sldId id="267" r:id="rId6"/>
    <p:sldId id="273" r:id="rId7"/>
    <p:sldId id="260" r:id="rId8"/>
    <p:sldId id="269" r:id="rId9"/>
    <p:sldId id="262" r:id="rId10"/>
    <p:sldId id="272" r:id="rId11"/>
    <p:sldId id="271" r:id="rId12"/>
    <p:sldId id="259" r:id="rId13"/>
    <p:sldId id="280" r:id="rId14"/>
    <p:sldId id="264" r:id="rId15"/>
    <p:sldId id="274" r:id="rId16"/>
    <p:sldId id="275" r:id="rId17"/>
    <p:sldId id="276" r:id="rId18"/>
    <p:sldId id="277" r:id="rId19"/>
    <p:sldId id="278" r:id="rId20"/>
    <p:sldId id="279" r:id="rId2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5FBD"/>
    <a:srgbClr val="3FDACD"/>
    <a:srgbClr val="27B5B6"/>
    <a:srgbClr val="4FEBD7"/>
    <a:srgbClr val="B285E2"/>
    <a:srgbClr val="EFC7E7"/>
    <a:srgbClr val="AA2F92"/>
    <a:srgbClr val="DBF9E9"/>
    <a:srgbClr val="FFE1EF"/>
    <a:srgbClr val="CFF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8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BF94-DF50-43B3-A983-AD43B5A764B4}" type="datetimeFigureOut">
              <a:rPr lang="ru-RU" smtClean="0"/>
              <a:t>05.12.2025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7A4313-844F-4519-8A44-437AF3C7C776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5069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7A4313-844F-4519-8A44-437AF3C7C77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25394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 b="1" cap="all" spc="1500" baseline="0">
                <a:latin typeface="+mj-lt"/>
                <a:ea typeface="Source Sans Pro SemiBold" panose="020B0603030403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cap="all" spc="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FF81C-1FCB-4DBA-8044-F1A0FCFD45A6}" type="datetime1">
              <a:rPr lang="en-US" smtClean="0"/>
              <a:t>12/5/2025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947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092B3-2D87-4CDF-B84B-C46E5F5D31F7}" type="datetime1">
              <a:rPr lang="en-US" smtClean="0"/>
              <a:t>12/5/2025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94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69E57-47B1-47B0-B526-3153E4B1E729}" type="datetime1">
              <a:rPr lang="en-US" smtClean="0"/>
              <a:t>12/5/2025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144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7773D-8987-489A-A650-3D6F7D5C7C38}" type="datetime1">
              <a:rPr lang="en-US" smtClean="0"/>
              <a:t>12/5/2025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5361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E150C1-1D78-4D80-810D-E9E86F6E88AB}" type="datetime1">
              <a:rPr lang="en-US" smtClean="0"/>
              <a:t>12/5/2025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298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E9CBD8-1588-4B6B-B74D-87480DDE94C0}" type="datetime1">
              <a:rPr lang="en-US" smtClean="0"/>
              <a:t>12/5/2025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060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94440-721C-4D75-BD4F-4CFB3D51CDCA}" type="datetime1">
              <a:rPr lang="en-US" smtClean="0"/>
              <a:t>12/5/2025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40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A64-483B-4532-94FB-D8F90CB6DEE0}" type="datetime1">
              <a:rPr lang="en-US" smtClean="0"/>
              <a:t>12/5/2025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8FB39-20FB-4E2E-B861-45B709B9C3C5}" type="datetime1">
              <a:rPr lang="en-US" smtClean="0"/>
              <a:t>12/5/2025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90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8AC19-8BD6-476C-9770-8884373BCF00}" type="datetime1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453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F68C53-8AD1-4F09-9486-FB3406B99CFA}" type="datetime1">
              <a:rPr lang="en-US" smtClean="0"/>
              <a:t>12/5/2025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304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BA543EDD-D0D2-447F-B24F-3717AF4B109D}" type="datetime1">
              <a:rPr lang="en-US" smtClean="0"/>
              <a:pPr/>
              <a:t>12/5/2025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cap="all" spc="100" baseline="0">
                <a:solidFill>
                  <a:schemeClr val="tx1">
                    <a:tint val="75000"/>
                  </a:schemeClr>
                </a:solidFill>
                <a:latin typeface="+mn-lt"/>
                <a:ea typeface="Source Sans Pro SemiBold" panose="020B0603030403020204" pitchFamily="34" charset="0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2427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68" r:id="rId6"/>
    <p:sldLayoutId id="2147483764" r:id="rId7"/>
    <p:sldLayoutId id="2147483765" r:id="rId8"/>
    <p:sldLayoutId id="2147483766" r:id="rId9"/>
    <p:sldLayoutId id="2147483767" r:id="rId10"/>
    <p:sldLayoutId id="214748376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0.png"/><Relationship Id="rId7" Type="http://schemas.openxmlformats.org/officeDocument/2006/relationships/image" Target="../media/image8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06" name="Rectangle 60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Рисунок 6" descr="Изображение выглядит как мультфильм, рыба, графический дизайн, График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6E163894-297A-44F3-91B4-4E1E76E2966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" b="2"/>
          <a:stretch>
            <a:fillRect/>
          </a:stretch>
        </p:blipFill>
        <p:spPr>
          <a:xfrm>
            <a:off x="6536411" y="254456"/>
            <a:ext cx="4203526" cy="4203526"/>
          </a:xfrm>
          <a:custGeom>
            <a:avLst/>
            <a:gdLst/>
            <a:ahLst/>
            <a:cxnLst/>
            <a:rect l="l" t="t" r="r" b="b"/>
            <a:pathLst>
              <a:path w="2813056" h="2813056">
                <a:moveTo>
                  <a:pt x="1406528" y="0"/>
                </a:moveTo>
                <a:cubicBezTo>
                  <a:pt x="2183332" y="0"/>
                  <a:pt x="2813056" y="629724"/>
                  <a:pt x="2813056" y="1406528"/>
                </a:cubicBezTo>
                <a:cubicBezTo>
                  <a:pt x="2813056" y="2183332"/>
                  <a:pt x="2183332" y="2813056"/>
                  <a:pt x="1406528" y="2813056"/>
                </a:cubicBezTo>
                <a:cubicBezTo>
                  <a:pt x="629724" y="2813056"/>
                  <a:pt x="0" y="2183332"/>
                  <a:pt x="0" y="1406528"/>
                </a:cubicBezTo>
                <a:cubicBezTo>
                  <a:pt x="0" y="629724"/>
                  <a:pt x="629724" y="0"/>
                  <a:pt x="1406528" y="0"/>
                </a:cubicBezTo>
                <a:close/>
              </a:path>
            </a:pathLst>
          </a:custGeom>
        </p:spPr>
      </p:pic>
      <p:sp>
        <p:nvSpPr>
          <p:cNvPr id="608" name="Oval 607">
            <a:extLst>
              <a:ext uri="{FF2B5EF4-FFF2-40B4-BE49-F238E27FC236}">
                <a16:creationId xmlns:a16="http://schemas.microsoft.com/office/drawing/2014/main" id="{D9DFE8A5-DCEC-4A43-B613-D62AC8C57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7014" y="1128803"/>
            <a:ext cx="5290997" cy="5290997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Oval 609">
            <a:extLst>
              <a:ext uri="{FF2B5EF4-FFF2-40B4-BE49-F238E27FC236}">
                <a16:creationId xmlns:a16="http://schemas.microsoft.com/office/drawing/2014/main" id="{2B369A2E-99B1-4A2B-9343-957A6C165F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40778" y="1131641"/>
            <a:ext cx="5290997" cy="5290997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12" name="Oval 611">
            <a:extLst>
              <a:ext uri="{FF2B5EF4-FFF2-40B4-BE49-F238E27FC236}">
                <a16:creationId xmlns:a16="http://schemas.microsoft.com/office/drawing/2014/main" id="{26B7664A-BE61-4A65-B937-A31E08B8B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12254" y="1065353"/>
            <a:ext cx="5290997" cy="5290997"/>
          </a:xfrm>
          <a:prstGeom prst="ellipse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8FC76D4-5F0A-47CB-9A08-1ADEEC47EB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45517" y="2193085"/>
            <a:ext cx="3624471" cy="2577893"/>
          </a:xfrm>
        </p:spPr>
        <p:txBody>
          <a:bodyPr>
            <a:normAutofit/>
          </a:bodyPr>
          <a:lstStyle/>
          <a:p>
            <a:r>
              <a:rPr lang="en-US" sz="3800" dirty="0"/>
              <a:t>STARDEV</a:t>
            </a:r>
            <a:endParaRPr lang="ru-RU" sz="38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402A3E31-6AA0-4211-A847-08ACD6343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45517" y="4863054"/>
            <a:ext cx="3624471" cy="811604"/>
          </a:xfrm>
        </p:spPr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614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616" name="Graphic 212">
            <a:extLst>
              <a:ext uri="{FF2B5EF4-FFF2-40B4-BE49-F238E27FC236}">
                <a16:creationId xmlns:a16="http://schemas.microsoft.com/office/drawing/2014/main" id="{B3D7D008-0B6D-4161-BEDA-6AF6A03BC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05044" y="541947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18" name="Group 617">
            <a:extLst>
              <a:ext uri="{FF2B5EF4-FFF2-40B4-BE49-F238E27FC236}">
                <a16:creationId xmlns:a16="http://schemas.microsoft.com/office/drawing/2014/main" id="{E0339FE9-6931-4B68-8E22-6539BB608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rgbClr val="FFFFFF"/>
          </a:solidFill>
        </p:grpSpPr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22" name="Group 621">
            <a:extLst>
              <a:ext uri="{FF2B5EF4-FFF2-40B4-BE49-F238E27FC236}">
                <a16:creationId xmlns:a16="http://schemas.microsoft.com/office/drawing/2014/main" id="{D0218489-E03B-4E4F-9ADA-EC579122A1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65353"/>
            <a:ext cx="1861854" cy="717514"/>
            <a:chOff x="0" y="1065353"/>
            <a:chExt cx="1861854" cy="717514"/>
          </a:xfrm>
          <a:solidFill>
            <a:schemeClr val="tx1"/>
          </a:solidFill>
        </p:grpSpPr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D36F491E-9A40-46C5-BD55-356F150256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06535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0EC201AA-621E-4837-A31C-D061443F7C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50508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626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88320" y="4140693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33" name="Oval 632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35" name="Oval 634">
            <a:extLst>
              <a:ext uri="{FF2B5EF4-FFF2-40B4-BE49-F238E27FC236}">
                <a16:creationId xmlns:a16="http://schemas.microsoft.com/office/drawing/2014/main" id="{6AA707BA-98B0-47C5-B34A-63D60A0108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5735" y="4917084"/>
            <a:ext cx="319941" cy="319941"/>
          </a:xfrm>
          <a:prstGeom prst="ellipse">
            <a:avLst/>
          </a:prstGeom>
          <a:solidFill>
            <a:schemeClr val="accent3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3246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Овал 9">
            <a:extLst>
              <a:ext uri="{FF2B5EF4-FFF2-40B4-BE49-F238E27FC236}">
                <a16:creationId xmlns:a16="http://schemas.microsoft.com/office/drawing/2014/main" id="{9AA3A967-27DD-4861-AE2C-45F7372CBA01}"/>
              </a:ext>
            </a:extLst>
          </p:cNvPr>
          <p:cNvSpPr/>
          <p:nvPr/>
        </p:nvSpPr>
        <p:spPr>
          <a:xfrm>
            <a:off x="10744198" y="-196900"/>
            <a:ext cx="1800000" cy="1800000"/>
          </a:xfrm>
          <a:prstGeom prst="ellipse">
            <a:avLst/>
          </a:prstGeom>
          <a:solidFill>
            <a:srgbClr val="FFE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7" y="1143000"/>
            <a:ext cx="905767" cy="5275262"/>
          </a:xfrm>
        </p:spPr>
        <p:txBody>
          <a:bodyPr vert="vert270">
            <a:normAutofit/>
          </a:bodyPr>
          <a:lstStyle/>
          <a:p>
            <a:pPr algn="r"/>
            <a:r>
              <a:rPr lang="ru-RU" dirty="0"/>
              <a:t>Контекст диалога</a:t>
            </a:r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A378F855-BFFF-41A9-9F49-2410E4051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5893" y="148350"/>
            <a:ext cx="3281300" cy="6678053"/>
          </a:xfrm>
        </p:spPr>
      </p:pic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FD38C9E8-E6F4-4BC4-AD0E-067FFDF577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10292" y="148350"/>
            <a:ext cx="3281301" cy="6668940"/>
          </a:xfrm>
        </p:spPr>
      </p:pic>
      <p:pic>
        <p:nvPicPr>
          <p:cNvPr id="23" name="Объект 21">
            <a:extLst>
              <a:ext uri="{FF2B5EF4-FFF2-40B4-BE49-F238E27FC236}">
                <a16:creationId xmlns:a16="http://schemas.microsoft.com/office/drawing/2014/main" id="{802F84C8-2F21-4A3C-8389-08A926A62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4693" y="148350"/>
            <a:ext cx="3001023" cy="666894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24F8928-4E34-4A99-83ED-F7979A4232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6" y="439738"/>
            <a:ext cx="828791" cy="7621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B5E0AF93-DC11-459B-BB26-3E974D96ED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98" y="5715000"/>
            <a:ext cx="495369" cy="447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41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Овал 12">
            <a:extLst>
              <a:ext uri="{FF2B5EF4-FFF2-40B4-BE49-F238E27FC236}">
                <a16:creationId xmlns:a16="http://schemas.microsoft.com/office/drawing/2014/main" id="{F68F0EA8-2600-44FA-B1A4-C33B1A7CE171}"/>
              </a:ext>
            </a:extLst>
          </p:cNvPr>
          <p:cNvSpPr/>
          <p:nvPr/>
        </p:nvSpPr>
        <p:spPr>
          <a:xfrm>
            <a:off x="10744198" y="-196900"/>
            <a:ext cx="1800000" cy="1800000"/>
          </a:xfrm>
          <a:prstGeom prst="ellipse">
            <a:avLst/>
          </a:prstGeom>
          <a:solidFill>
            <a:srgbClr val="FFE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Объект 19">
            <a:extLst>
              <a:ext uri="{FF2B5EF4-FFF2-40B4-BE49-F238E27FC236}">
                <a16:creationId xmlns:a16="http://schemas.microsoft.com/office/drawing/2014/main" id="{A378F855-BFFF-41A9-9F49-2410E40516B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46447" y="148349"/>
            <a:ext cx="3001023" cy="6668942"/>
          </a:xfrm>
        </p:spPr>
      </p:pic>
      <p:pic>
        <p:nvPicPr>
          <p:cNvPr id="22" name="Объект 21">
            <a:extLst>
              <a:ext uri="{FF2B5EF4-FFF2-40B4-BE49-F238E27FC236}">
                <a16:creationId xmlns:a16="http://schemas.microsoft.com/office/drawing/2014/main" id="{FD38C9E8-E6F4-4BC4-AD0E-067FFDF577D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0570" y="148349"/>
            <a:ext cx="3001023" cy="6668942"/>
          </a:xfrm>
        </p:spPr>
      </p:pic>
      <p:pic>
        <p:nvPicPr>
          <p:cNvPr id="23" name="Объект 21">
            <a:extLst>
              <a:ext uri="{FF2B5EF4-FFF2-40B4-BE49-F238E27FC236}">
                <a16:creationId xmlns:a16="http://schemas.microsoft.com/office/drawing/2014/main" id="{802F84C8-2F21-4A3C-8389-08A926A625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34693" y="148349"/>
            <a:ext cx="3001023" cy="6668942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F47DE8F-A589-4FC6-83FD-5B9A1DB92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26" y="458788"/>
            <a:ext cx="828791" cy="762106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D48DFD4-76DB-459E-9DB7-CDD73F0E05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98" y="5715000"/>
            <a:ext cx="495369" cy="447737"/>
          </a:xfrm>
          <a:prstGeom prst="rect">
            <a:avLst/>
          </a:prstGeom>
        </p:spPr>
      </p:pic>
      <p:sp>
        <p:nvSpPr>
          <p:cNvPr id="12" name="Заголовок 1">
            <a:extLst>
              <a:ext uri="{FF2B5EF4-FFF2-40B4-BE49-F238E27FC236}">
                <a16:creationId xmlns:a16="http://schemas.microsoft.com/office/drawing/2014/main" id="{16C0457F-D0B0-4452-A40D-3D0C3833798D}"/>
              </a:ext>
            </a:extLst>
          </p:cNvPr>
          <p:cNvSpPr txBox="1">
            <a:spLocks/>
          </p:cNvSpPr>
          <p:nvPr/>
        </p:nvSpPr>
        <p:spPr>
          <a:xfrm>
            <a:off x="38487" y="1143000"/>
            <a:ext cx="905767" cy="5275262"/>
          </a:xfrm>
          <a:prstGeom prst="rect">
            <a:avLst/>
          </a:prstGeom>
        </p:spPr>
        <p:txBody>
          <a:bodyPr vert="vert270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ru-RU"/>
              <a:t>Контекст диалога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94508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Овал 16">
            <a:extLst>
              <a:ext uri="{FF2B5EF4-FFF2-40B4-BE49-F238E27FC236}">
                <a16:creationId xmlns:a16="http://schemas.microsoft.com/office/drawing/2014/main" id="{66CD04EF-9A11-473D-B21F-3DE824C95FC7}"/>
              </a:ext>
            </a:extLst>
          </p:cNvPr>
          <p:cNvSpPr/>
          <p:nvPr/>
        </p:nvSpPr>
        <p:spPr>
          <a:xfrm>
            <a:off x="10744198" y="-196900"/>
            <a:ext cx="1800000" cy="1800000"/>
          </a:xfrm>
          <a:prstGeom prst="ellipse">
            <a:avLst/>
          </a:prstGeom>
          <a:solidFill>
            <a:srgbClr val="FFE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/>
          <a:lstStyle/>
          <a:p>
            <a:r>
              <a:rPr lang="ru-RU" dirty="0"/>
              <a:t>Тестируемое и поднимаемое решение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E5228413-5E53-470F-98BF-E251013BBFB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6612" y="1317523"/>
            <a:ext cx="2211388" cy="4914197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AE33B8A7-EEE2-42E9-8A82-63C708180F1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23855" y="1291795"/>
            <a:ext cx="2211387" cy="4939925"/>
          </a:xfr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846F5A41-2178-4966-8687-6C483DE02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1097" y="1291795"/>
            <a:ext cx="5914971" cy="493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45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Рисунок 22">
            <a:extLst>
              <a:ext uri="{FF2B5EF4-FFF2-40B4-BE49-F238E27FC236}">
                <a16:creationId xmlns:a16="http://schemas.microsoft.com/office/drawing/2014/main" id="{F433F2E0-0408-4A5E-8744-C401766E9D2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2518575" y="5384617"/>
            <a:ext cx="2762636" cy="1305107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E5956923-8ECF-4635-A017-BEBE2B812FE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9334753" y="5384617"/>
            <a:ext cx="2715004" cy="1305107"/>
          </a:xfrm>
          <a:prstGeom prst="rect">
            <a:avLst/>
          </a:prstGeom>
        </p:spPr>
      </p:pic>
      <p:pic>
        <p:nvPicPr>
          <p:cNvPr id="21" name="Рисунок 20">
            <a:extLst>
              <a:ext uri="{FF2B5EF4-FFF2-40B4-BE49-F238E27FC236}">
                <a16:creationId xmlns:a16="http://schemas.microsoft.com/office/drawing/2014/main" id="{2515A7EE-CDC1-4CF1-9E63-3C719E3717B2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</a:blip>
          <a:stretch>
            <a:fillRect/>
          </a:stretch>
        </p:blipFill>
        <p:spPr>
          <a:xfrm>
            <a:off x="6411563" y="551993"/>
            <a:ext cx="2600688" cy="1486107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1379FA7-4819-422A-B98F-438C11229475}"/>
              </a:ext>
            </a:extLst>
          </p:cNvPr>
          <p:cNvSpPr/>
          <p:nvPr/>
        </p:nvSpPr>
        <p:spPr>
          <a:xfrm>
            <a:off x="838200" y="4457899"/>
            <a:ext cx="2647950" cy="1105054"/>
          </a:xfrm>
          <a:prstGeom prst="rect">
            <a:avLst/>
          </a:prstGeom>
          <a:solidFill>
            <a:srgbClr val="D35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Головкин </a:t>
            </a:r>
          </a:p>
          <a:p>
            <a:pPr algn="ctr"/>
            <a:r>
              <a:rPr lang="ru-RU" dirty="0"/>
              <a:t>Матвей Максимович</a:t>
            </a: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A29EF13C-6E33-43D3-A427-B1515F063D14}"/>
              </a:ext>
            </a:extLst>
          </p:cNvPr>
          <p:cNvSpPr/>
          <p:nvPr/>
        </p:nvSpPr>
        <p:spPr>
          <a:xfrm>
            <a:off x="4697770" y="4457899"/>
            <a:ext cx="2647950" cy="1105054"/>
          </a:xfrm>
          <a:prstGeom prst="rect">
            <a:avLst/>
          </a:prstGeom>
          <a:solidFill>
            <a:srgbClr val="B285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Хованов </a:t>
            </a:r>
          </a:p>
          <a:p>
            <a:pPr algn="ctr"/>
            <a:r>
              <a:rPr lang="ru-RU" dirty="0"/>
              <a:t>Виктор Кириллович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C09D79CA-AC85-43A7-B6C3-A0AAB560120B}"/>
              </a:ext>
            </a:extLst>
          </p:cNvPr>
          <p:cNvSpPr/>
          <p:nvPr/>
        </p:nvSpPr>
        <p:spPr>
          <a:xfrm>
            <a:off x="8173205" y="4457899"/>
            <a:ext cx="2647950" cy="1105054"/>
          </a:xfrm>
          <a:prstGeom prst="rect">
            <a:avLst/>
          </a:prstGeom>
          <a:solidFill>
            <a:srgbClr val="3FDA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Галеева</a:t>
            </a:r>
          </a:p>
          <a:p>
            <a:pPr algn="ctr"/>
            <a:r>
              <a:rPr lang="ru-RU" dirty="0"/>
              <a:t>Евгения Алексеевна</a:t>
            </a:r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C1616FE5-DD1F-41ED-8EAB-B9DFE795685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076" t="3473" r="15161" b="18194"/>
          <a:stretch/>
        </p:blipFill>
        <p:spPr>
          <a:xfrm>
            <a:off x="4624505" y="1247776"/>
            <a:ext cx="2742128" cy="2880000"/>
          </a:xfrm>
          <a:prstGeom prst="ellipse">
            <a:avLst/>
          </a:prstGeom>
        </p:spPr>
      </p:pic>
      <p:pic>
        <p:nvPicPr>
          <p:cNvPr id="14" name="Рисунок 13" descr="Изображение выглядит как на открытом воздухе, одежда, облако, небо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53402949-C6F7-446A-A045-23A972931A1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52" t="28199" r="34775" b="37172"/>
          <a:stretch/>
        </p:blipFill>
        <p:spPr>
          <a:xfrm>
            <a:off x="693439" y="1247776"/>
            <a:ext cx="2880000" cy="2880000"/>
          </a:xfrm>
          <a:prstGeom prst="ellipse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82E0C40-78BD-4B72-B1C3-26E10A1891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7180" y="1247776"/>
            <a:ext cx="2880000" cy="2880000"/>
          </a:xfrm>
          <a:prstGeom prst="ellipse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08AB10D-2294-4911-85E1-3E405868BF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82650"/>
          </a:xfrm>
        </p:spPr>
        <p:txBody>
          <a:bodyPr/>
          <a:lstStyle/>
          <a:p>
            <a:r>
              <a:rPr lang="ru-RU" dirty="0"/>
              <a:t>Команда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2462A0D-8503-43DF-BADC-794EA7FD8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44547" y="3478887"/>
            <a:ext cx="1905266" cy="1105054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680B4B8D-7F16-4626-85B0-50AAD9AB00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80806" y="3473451"/>
            <a:ext cx="1905266" cy="110505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2DAFDAC-22B1-4925-9A2F-6F21E29A04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4823" y="3473451"/>
            <a:ext cx="1933845" cy="110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5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/>
          <a:lstStyle/>
          <a:p>
            <a:r>
              <a:rPr lang="ru-RU" dirty="0"/>
              <a:t>Сценарии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111B2E-EE98-4988-B9B2-CD8972704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7524"/>
            <a:ext cx="3236171" cy="5175349"/>
          </a:xfrm>
        </p:spPr>
        <p:txBody>
          <a:bodyPr anchor="t" anchorCtr="0">
            <a:normAutofit/>
          </a:bodyPr>
          <a:lstStyle/>
          <a:p>
            <a:r>
              <a:rPr lang="ru-RU" sz="2000" b="0" dirty="0"/>
              <a:t>Поиск справочной информации о государственных услугах (регистрация, получение документов, социальные услуги, жизненные ситуации)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41787F0-A606-4DA2-A05C-04350AE567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59989" y="365126"/>
            <a:ext cx="3549305" cy="6173366"/>
          </a:xfrm>
        </p:spPr>
      </p:pic>
      <p:pic>
        <p:nvPicPr>
          <p:cNvPr id="18" name="Объект 17">
            <a:extLst>
              <a:ext uri="{FF2B5EF4-FFF2-40B4-BE49-F238E27FC236}">
                <a16:creationId xmlns:a16="http://schemas.microsoft.com/office/drawing/2014/main" id="{E585ED01-5B86-4C98-8DD3-2864CA1838B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8323475" y="365125"/>
            <a:ext cx="3518186" cy="6173365"/>
          </a:xfrm>
        </p:spPr>
      </p:pic>
      <p:sp>
        <p:nvSpPr>
          <p:cNvPr id="19" name="Овал 18">
            <a:extLst>
              <a:ext uri="{FF2B5EF4-FFF2-40B4-BE49-F238E27FC236}">
                <a16:creationId xmlns:a16="http://schemas.microsoft.com/office/drawing/2014/main" id="{0F489592-5D69-4C03-AE9F-A9E7CD834B67}"/>
              </a:ext>
            </a:extLst>
          </p:cNvPr>
          <p:cNvSpPr/>
          <p:nvPr/>
        </p:nvSpPr>
        <p:spPr>
          <a:xfrm>
            <a:off x="-495302" y="5308550"/>
            <a:ext cx="1800000" cy="1800000"/>
          </a:xfrm>
          <a:prstGeom prst="ellipse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45739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/>
          <a:lstStyle/>
          <a:p>
            <a:r>
              <a:rPr lang="ru-RU" dirty="0"/>
              <a:t>Сценарии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111B2E-EE98-4988-B9B2-CD8972704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7524"/>
            <a:ext cx="3236171" cy="5175349"/>
          </a:xfrm>
        </p:spPr>
        <p:txBody>
          <a:bodyPr anchor="t" anchorCtr="0">
            <a:normAutofit/>
          </a:bodyPr>
          <a:lstStyle/>
          <a:p>
            <a:r>
              <a:rPr lang="ru-RU" sz="2000" b="0" dirty="0"/>
              <a:t>Предоставление сведений о работе государственных учреждений (графики, контакты, процедуры)</a:t>
            </a:r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BF454E-3406-48F5-9B2A-22CCDDE110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8754" y="194357"/>
            <a:ext cx="3236171" cy="3510000"/>
          </a:xfr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4EABC29-20EE-41A2-BC91-7EB4B1825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754" y="3713086"/>
            <a:ext cx="3236171" cy="2779787"/>
          </a:xfrm>
          <a:prstGeom prst="rect">
            <a:avLst/>
          </a:prstGeom>
        </p:spPr>
      </p:pic>
      <p:pic>
        <p:nvPicPr>
          <p:cNvPr id="11" name="Объект 10">
            <a:extLst>
              <a:ext uri="{FF2B5EF4-FFF2-40B4-BE49-F238E27FC236}">
                <a16:creationId xmlns:a16="http://schemas.microsoft.com/office/drawing/2014/main" id="{6B88E9F5-1939-4F01-B094-90702917EA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4486275" y="194356"/>
            <a:ext cx="4030717" cy="6325127"/>
          </a:xfrm>
        </p:spPr>
      </p:pic>
      <p:sp>
        <p:nvSpPr>
          <p:cNvPr id="12" name="Овал 11">
            <a:extLst>
              <a:ext uri="{FF2B5EF4-FFF2-40B4-BE49-F238E27FC236}">
                <a16:creationId xmlns:a16="http://schemas.microsoft.com/office/drawing/2014/main" id="{6EA61609-56EB-4FCF-BF7E-7306F9349108}"/>
              </a:ext>
            </a:extLst>
          </p:cNvPr>
          <p:cNvSpPr/>
          <p:nvPr/>
        </p:nvSpPr>
        <p:spPr>
          <a:xfrm>
            <a:off x="-495302" y="5308550"/>
            <a:ext cx="1800000" cy="1800000"/>
          </a:xfrm>
          <a:prstGeom prst="ellipse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620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/>
          <a:lstStyle/>
          <a:p>
            <a:r>
              <a:rPr lang="ru-RU" dirty="0"/>
              <a:t>Сценарии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111B2E-EE98-4988-B9B2-CD8972704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7524"/>
            <a:ext cx="3236171" cy="5175349"/>
          </a:xfrm>
        </p:spPr>
        <p:txBody>
          <a:bodyPr anchor="t" anchorCtr="0">
            <a:normAutofit/>
          </a:bodyPr>
          <a:lstStyle/>
          <a:p>
            <a:r>
              <a:rPr lang="ru-RU" sz="2000" b="0" dirty="0"/>
              <a:t>Ответы на вопросы о мерах социальной поддержки (льготы, субсидии, выплаты)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41787F0-A606-4DA2-A05C-04350AE567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9989" y="365127"/>
            <a:ext cx="3549305" cy="6173363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BF454E-3406-48F5-9B2A-22CCDDE110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4428" y="365126"/>
            <a:ext cx="3533700" cy="6182466"/>
          </a:xfr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0FE04FAC-C6BA-4B9B-B250-DEB0BEAA8438}"/>
              </a:ext>
            </a:extLst>
          </p:cNvPr>
          <p:cNvSpPr/>
          <p:nvPr/>
        </p:nvSpPr>
        <p:spPr>
          <a:xfrm>
            <a:off x="-495302" y="5308550"/>
            <a:ext cx="1800000" cy="1800000"/>
          </a:xfrm>
          <a:prstGeom prst="ellipse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965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/>
          <a:lstStyle/>
          <a:p>
            <a:r>
              <a:rPr lang="ru-RU" dirty="0"/>
              <a:t>Сценарии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111B2E-EE98-4988-B9B2-CD8972704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7524"/>
            <a:ext cx="3236171" cy="5175349"/>
          </a:xfrm>
        </p:spPr>
        <p:txBody>
          <a:bodyPr anchor="t" anchorCtr="0">
            <a:normAutofit/>
          </a:bodyPr>
          <a:lstStyle/>
          <a:p>
            <a:r>
              <a:rPr lang="ru-RU" sz="2000" b="0" dirty="0"/>
              <a:t>Информирование о транспортных сервисах (общественный транспорт, парковки)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41787F0-A606-4DA2-A05C-04350AE567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9989" y="369677"/>
            <a:ext cx="3549305" cy="6164263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BF454E-3406-48F5-9B2A-22CCDDE110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54428" y="384758"/>
            <a:ext cx="3533700" cy="6143201"/>
          </a:xfr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08BEBDC0-5748-4082-B2C7-04FF8D8E4D6E}"/>
              </a:ext>
            </a:extLst>
          </p:cNvPr>
          <p:cNvSpPr/>
          <p:nvPr/>
        </p:nvSpPr>
        <p:spPr>
          <a:xfrm>
            <a:off x="-495302" y="5308550"/>
            <a:ext cx="1800000" cy="1800000"/>
          </a:xfrm>
          <a:prstGeom prst="ellipse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4239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/>
          <a:lstStyle/>
          <a:p>
            <a:r>
              <a:rPr lang="ru-RU" dirty="0"/>
              <a:t>Сценарии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111B2E-EE98-4988-B9B2-CD8972704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7524"/>
            <a:ext cx="2678113" cy="5175349"/>
          </a:xfrm>
        </p:spPr>
        <p:txBody>
          <a:bodyPr anchor="t" anchorCtr="0">
            <a:normAutofit/>
          </a:bodyPr>
          <a:lstStyle/>
          <a:p>
            <a:r>
              <a:rPr lang="ru-RU" sz="2000" b="0" dirty="0"/>
              <a:t>Поиск информации о культурных и общественных мероприятиях города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41787F0-A606-4DA2-A05C-04350AE567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59989" y="369677"/>
            <a:ext cx="3549304" cy="6164263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BF454E-3406-48F5-9B2A-22CCDDE110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86750" y="365125"/>
            <a:ext cx="3639478" cy="6171559"/>
          </a:xfr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37C6ED5C-33ED-4BA4-A44C-1B796DD0A395}"/>
              </a:ext>
            </a:extLst>
          </p:cNvPr>
          <p:cNvSpPr/>
          <p:nvPr/>
        </p:nvSpPr>
        <p:spPr>
          <a:xfrm>
            <a:off x="-495302" y="5308550"/>
            <a:ext cx="1800000" cy="1800000"/>
          </a:xfrm>
          <a:prstGeom prst="ellipse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78647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/>
          <a:lstStyle/>
          <a:p>
            <a:r>
              <a:rPr lang="ru-RU" dirty="0"/>
              <a:t>Сценарии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111B2E-EE98-4988-B9B2-CD8972704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7524"/>
            <a:ext cx="2887663" cy="5175349"/>
          </a:xfrm>
        </p:spPr>
        <p:txBody>
          <a:bodyPr anchor="t" anchorCtr="0">
            <a:normAutofit/>
          </a:bodyPr>
          <a:lstStyle/>
          <a:p>
            <a:r>
              <a:rPr lang="ru-RU" sz="2000" b="0" dirty="0"/>
              <a:t>Ответы на общие вопросы о жизни в Санкт-Петербурге (правила, нормы, сервисы)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41787F0-A606-4DA2-A05C-04350AE567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1346" y="328610"/>
            <a:ext cx="3507873" cy="6164263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BF454E-3406-48F5-9B2A-22CCDDE110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91615" y="328610"/>
            <a:ext cx="3530194" cy="6164262"/>
          </a:xfrm>
        </p:spPr>
      </p:pic>
      <p:sp>
        <p:nvSpPr>
          <p:cNvPr id="11" name="Овал 10">
            <a:extLst>
              <a:ext uri="{FF2B5EF4-FFF2-40B4-BE49-F238E27FC236}">
                <a16:creationId xmlns:a16="http://schemas.microsoft.com/office/drawing/2014/main" id="{EC50EEA7-4DB6-46AF-869A-D00F22BA669C}"/>
              </a:ext>
            </a:extLst>
          </p:cNvPr>
          <p:cNvSpPr/>
          <p:nvPr/>
        </p:nvSpPr>
        <p:spPr>
          <a:xfrm>
            <a:off x="-495302" y="5308550"/>
            <a:ext cx="1800000" cy="1800000"/>
          </a:xfrm>
          <a:prstGeom prst="ellipse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6127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/>
          <a:lstStyle/>
          <a:p>
            <a:r>
              <a:rPr lang="ru-RU"/>
              <a:t>Архитектура решения</a:t>
            </a:r>
            <a:endParaRPr lang="ru-RU" dirty="0"/>
          </a:p>
        </p:txBody>
      </p:sp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88F6FB61-CFAF-48D9-A06A-F72DBC8925D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230437" y="1193229"/>
            <a:ext cx="7551737" cy="5299645"/>
          </a:xfrm>
        </p:spPr>
      </p:pic>
      <p:sp>
        <p:nvSpPr>
          <p:cNvPr id="208" name="Круг: прозрачная заливка 207">
            <a:extLst>
              <a:ext uri="{FF2B5EF4-FFF2-40B4-BE49-F238E27FC236}">
                <a16:creationId xmlns:a16="http://schemas.microsoft.com/office/drawing/2014/main" id="{56CA8BFB-9926-4F7B-AF9D-3C372D339DC9}"/>
              </a:ext>
            </a:extLst>
          </p:cNvPr>
          <p:cNvSpPr/>
          <p:nvPr/>
        </p:nvSpPr>
        <p:spPr>
          <a:xfrm>
            <a:off x="9012823" y="-1380822"/>
            <a:ext cx="4320000" cy="4320000"/>
          </a:xfrm>
          <a:prstGeom prst="donut">
            <a:avLst>
              <a:gd name="adj" fmla="val 10880"/>
            </a:avLst>
          </a:prstGeom>
          <a:solidFill>
            <a:srgbClr val="FFC9E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1899C07D-7EBF-40A4-AB18-9FE397ACE215}"/>
              </a:ext>
            </a:extLst>
          </p:cNvPr>
          <p:cNvSpPr/>
          <p:nvPr/>
        </p:nvSpPr>
        <p:spPr>
          <a:xfrm>
            <a:off x="-23018" y="1571625"/>
            <a:ext cx="862806" cy="3562350"/>
          </a:xfrm>
          <a:prstGeom prst="rect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9824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/>
          <a:lstStyle/>
          <a:p>
            <a:r>
              <a:rPr lang="ru-RU" dirty="0"/>
              <a:t>Сценарии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5111B2E-EE98-4988-B9B2-CD8972704A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612" y="1317524"/>
            <a:ext cx="2468563" cy="5175349"/>
          </a:xfrm>
        </p:spPr>
        <p:txBody>
          <a:bodyPr anchor="t" anchorCtr="0">
            <a:normAutofit/>
          </a:bodyPr>
          <a:lstStyle/>
          <a:p>
            <a:r>
              <a:rPr lang="ru-RU" sz="2000" b="0" dirty="0"/>
              <a:t>Ответы на часто задаваемые вопросы (Возможность добавления шаблонных или быстрых ответов)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741787F0-A606-4DA2-A05C-04350AE5670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55365" y="203089"/>
            <a:ext cx="4463854" cy="6413452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F2BF454E-3406-48F5-9B2A-22CCDDE110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58175" y="203089"/>
            <a:ext cx="3711047" cy="6413452"/>
          </a:xfrm>
        </p:spPr>
      </p:pic>
      <p:sp>
        <p:nvSpPr>
          <p:cNvPr id="6" name="Овал 5">
            <a:extLst>
              <a:ext uri="{FF2B5EF4-FFF2-40B4-BE49-F238E27FC236}">
                <a16:creationId xmlns:a16="http://schemas.microsoft.com/office/drawing/2014/main" id="{25843061-7C67-444C-B375-CEFD597622DB}"/>
              </a:ext>
            </a:extLst>
          </p:cNvPr>
          <p:cNvSpPr/>
          <p:nvPr/>
        </p:nvSpPr>
        <p:spPr>
          <a:xfrm>
            <a:off x="-495302" y="5308550"/>
            <a:ext cx="1800000" cy="1800000"/>
          </a:xfrm>
          <a:prstGeom prst="ellipse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7865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9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9576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36" name="Freeform: Shape 1039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7" name="Freeform: Shape 1040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8" name="Freeform: Shape 1041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5" name="Freeform: Shape 1042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7" name="Freeform: Shape 1043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046" name="Oval 1045">
            <a:extLst>
              <a:ext uri="{FF2B5EF4-FFF2-40B4-BE49-F238E27FC236}">
                <a16:creationId xmlns:a16="http://schemas.microsoft.com/office/drawing/2014/main" id="{104332FF-8349-42A5-B5C8-5EE3825CE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 useBgFill="1">
        <p:nvSpPr>
          <p:cNvPr id="1048" name="Rectangle 104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50" name="Freeform: Shape 1049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52" y="633046"/>
            <a:ext cx="4463623" cy="131499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Архитектура решения</a:t>
            </a:r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1054" name="Freeform: Shape 1053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tx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0" name="Объект 19">
            <a:extLst>
              <a:ext uri="{FF2B5EF4-FFF2-40B4-BE49-F238E27FC236}">
                <a16:creationId xmlns:a16="http://schemas.microsoft.com/office/drawing/2014/main" id="{2C04B125-C654-42E3-AE25-C44A5AE1E8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32252" y="2125737"/>
            <a:ext cx="4463623" cy="40444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Langgraph </a:t>
            </a:r>
            <a:endParaRPr lang="en-US" dirty="0"/>
          </a:p>
          <a:p>
            <a:r>
              <a:rPr lang="en-US"/>
              <a:t>GigaChat-Langchain</a:t>
            </a:r>
            <a:endParaRPr lang="en-US" dirty="0"/>
          </a:p>
          <a:p>
            <a:r>
              <a:rPr lang="en-US"/>
              <a:t>Модель: GigaChat Max 2 (API)</a:t>
            </a:r>
          </a:p>
        </p:txBody>
      </p:sp>
      <p:sp>
        <p:nvSpPr>
          <p:cNvPr id="1056" name="Freeform: Shape 1055">
            <a:extLst>
              <a:ext uri="{FF2B5EF4-FFF2-40B4-BE49-F238E27FC236}">
                <a16:creationId xmlns:a16="http://schemas.microsoft.com/office/drawing/2014/main" id="{D9E00F87-86BE-4F3A-9141-35EC0659D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3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1032" name="Picture 8" descr="LangGraph (LangChain) Logo Free Down... · LobeHub">
            <a:extLst>
              <a:ext uri="{FF2B5EF4-FFF2-40B4-BE49-F238E27FC236}">
                <a16:creationId xmlns:a16="http://schemas.microsoft.com/office/drawing/2014/main" id="{F89B0157-D2E6-4098-A9CD-F2C4F0995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796751" y="732391"/>
            <a:ext cx="2590987" cy="259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Freeform: Shape 1057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60" name="Freeform: Shape 1059">
            <a:extLst>
              <a:ext uri="{FF2B5EF4-FFF2-40B4-BE49-F238E27FC236}">
                <a16:creationId xmlns:a16="http://schemas.microsoft.com/office/drawing/2014/main" id="{EBAF167C-3D30-4736-A6B7-5965437B2C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B29B0148-3286-4CD0-B6CF-AEC3E85FBC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24145" y="4879197"/>
            <a:ext cx="4463594" cy="1171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6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tx1"/>
          </a:solidFill>
        </p:grpSpPr>
        <p:sp>
          <p:nvSpPr>
            <p:cNvPr id="1049" name="Freeform: Shape 1062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1" name="Freeform: Shape 1063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3" name="Freeform: Shape 1064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5" name="Freeform: Shape 1065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7" name="Freeform: Shape 1066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41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амка 21">
            <a:extLst>
              <a:ext uri="{FF2B5EF4-FFF2-40B4-BE49-F238E27FC236}">
                <a16:creationId xmlns:a16="http://schemas.microsoft.com/office/drawing/2014/main" id="{6A2797D7-C3FB-4FFF-8990-20F2DF1F6442}"/>
              </a:ext>
            </a:extLst>
          </p:cNvPr>
          <p:cNvSpPr/>
          <p:nvPr/>
        </p:nvSpPr>
        <p:spPr>
          <a:xfrm>
            <a:off x="-482321" y="-502418"/>
            <a:ext cx="4561952" cy="3848149"/>
          </a:xfrm>
          <a:prstGeom prst="frame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Круг: прозрачная заливка 18">
            <a:extLst>
              <a:ext uri="{FF2B5EF4-FFF2-40B4-BE49-F238E27FC236}">
                <a16:creationId xmlns:a16="http://schemas.microsoft.com/office/drawing/2014/main" id="{2821D33F-3C75-4505-A728-18692B2E57FE}"/>
              </a:ext>
            </a:extLst>
          </p:cNvPr>
          <p:cNvSpPr/>
          <p:nvPr/>
        </p:nvSpPr>
        <p:spPr>
          <a:xfrm>
            <a:off x="8863728" y="3429000"/>
            <a:ext cx="4320000" cy="4320000"/>
          </a:xfrm>
          <a:prstGeom prst="donut">
            <a:avLst>
              <a:gd name="adj" fmla="val 10880"/>
            </a:avLst>
          </a:prstGeom>
          <a:solidFill>
            <a:srgbClr val="FFC9E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>
            <a:normAutofit/>
          </a:bodyPr>
          <a:lstStyle/>
          <a:p>
            <a:r>
              <a:rPr lang="ru-RU" dirty="0"/>
              <a:t>Интеграция с источниками данных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92C55B6-6350-464B-928C-D20537E123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02904"/>
            <a:ext cx="5157787" cy="9239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База знаний государственных сервисов Санкт-Петербурга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CE27B202-99C6-47DA-88A5-6B78DB09E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87845" y="2812638"/>
            <a:ext cx="5183188" cy="533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МФЦ: жизненные ситуации</a:t>
            </a:r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076901FF-ECC3-4FFF-BC25-4EAD7A95B94C}"/>
              </a:ext>
            </a:extLst>
          </p:cNvPr>
          <p:cNvSpPr txBox="1">
            <a:spLocks/>
          </p:cNvSpPr>
          <p:nvPr/>
        </p:nvSpPr>
        <p:spPr>
          <a:xfrm>
            <a:off x="839788" y="3657137"/>
            <a:ext cx="5157787" cy="112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Сервисы приложения “Я здесь Живу”</a:t>
            </a:r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EBC171EB-109B-4F6B-809E-57EDC623AA64}"/>
              </a:ext>
            </a:extLst>
          </p:cNvPr>
          <p:cNvSpPr txBox="1">
            <a:spLocks/>
          </p:cNvSpPr>
          <p:nvPr/>
        </p:nvSpPr>
        <p:spPr>
          <a:xfrm>
            <a:off x="5987844" y="4653536"/>
            <a:ext cx="5751767" cy="139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dirty="0"/>
              <a:t>Справочная информация Администрации Санкт-Петербурга</a:t>
            </a:r>
          </a:p>
          <a:p>
            <a:endParaRPr lang="ru-RU" dirty="0"/>
          </a:p>
        </p:txBody>
      </p:sp>
      <p:pic>
        <p:nvPicPr>
          <p:cNvPr id="14" name="Рисунок 13" descr="Шевроны контур">
            <a:extLst>
              <a:ext uri="{FF2B5EF4-FFF2-40B4-BE49-F238E27FC236}">
                <a16:creationId xmlns:a16="http://schemas.microsoft.com/office/drawing/2014/main" id="{1ADB0B57-86A0-451E-A05C-0612E1B44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5564" y="4653536"/>
            <a:ext cx="914400" cy="914400"/>
          </a:xfrm>
          <a:prstGeom prst="rect">
            <a:avLst/>
          </a:prstGeom>
        </p:spPr>
      </p:pic>
      <p:pic>
        <p:nvPicPr>
          <p:cNvPr id="16" name="Рисунок 15" descr="Шевроны контур">
            <a:extLst>
              <a:ext uri="{FF2B5EF4-FFF2-40B4-BE49-F238E27FC236}">
                <a16:creationId xmlns:a16="http://schemas.microsoft.com/office/drawing/2014/main" id="{FFD7FBB5-747C-47D7-99B6-8AA5D9039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4711" y="156997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амка 21">
            <a:extLst>
              <a:ext uri="{FF2B5EF4-FFF2-40B4-BE49-F238E27FC236}">
                <a16:creationId xmlns:a16="http://schemas.microsoft.com/office/drawing/2014/main" id="{6A2797D7-C3FB-4FFF-8990-20F2DF1F6442}"/>
              </a:ext>
            </a:extLst>
          </p:cNvPr>
          <p:cNvSpPr/>
          <p:nvPr/>
        </p:nvSpPr>
        <p:spPr>
          <a:xfrm>
            <a:off x="-482321" y="-502418"/>
            <a:ext cx="4561952" cy="3848149"/>
          </a:xfrm>
          <a:prstGeom prst="frame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19" name="Круг: прозрачная заливка 18">
            <a:extLst>
              <a:ext uri="{FF2B5EF4-FFF2-40B4-BE49-F238E27FC236}">
                <a16:creationId xmlns:a16="http://schemas.microsoft.com/office/drawing/2014/main" id="{2821D33F-3C75-4505-A728-18692B2E57FE}"/>
              </a:ext>
            </a:extLst>
          </p:cNvPr>
          <p:cNvSpPr/>
          <p:nvPr/>
        </p:nvSpPr>
        <p:spPr>
          <a:xfrm>
            <a:off x="8863728" y="3429000"/>
            <a:ext cx="4320000" cy="4320000"/>
          </a:xfrm>
          <a:prstGeom prst="donut">
            <a:avLst>
              <a:gd name="adj" fmla="val 10880"/>
            </a:avLst>
          </a:prstGeom>
          <a:solidFill>
            <a:srgbClr val="FFC9E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>
            <a:normAutofit/>
          </a:bodyPr>
          <a:lstStyle/>
          <a:p>
            <a:r>
              <a:rPr lang="ru-RU" dirty="0"/>
              <a:t>Интеграция с источниками данных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5C6CC8E2-6F06-494E-A866-37C7DE198DD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3416" y="1462391"/>
            <a:ext cx="4102801" cy="1399405"/>
          </a:xfrm>
        </p:spPr>
      </p:pic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B388330-BC7E-4469-B89D-4D8F112FBE4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45784" y="1666622"/>
            <a:ext cx="3614709" cy="1852967"/>
          </a:xfrm>
        </p:spPr>
      </p:pic>
      <p:sp>
        <p:nvSpPr>
          <p:cNvPr id="7" name="Объект 3">
            <a:extLst>
              <a:ext uri="{FF2B5EF4-FFF2-40B4-BE49-F238E27FC236}">
                <a16:creationId xmlns:a16="http://schemas.microsoft.com/office/drawing/2014/main" id="{076901FF-ECC3-4FFF-BC25-4EAD7A95B94C}"/>
              </a:ext>
            </a:extLst>
          </p:cNvPr>
          <p:cNvSpPr txBox="1">
            <a:spLocks/>
          </p:cNvSpPr>
          <p:nvPr/>
        </p:nvSpPr>
        <p:spPr>
          <a:xfrm>
            <a:off x="839788" y="3657137"/>
            <a:ext cx="5157787" cy="112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EBC171EB-109B-4F6B-809E-57EDC623AA64}"/>
              </a:ext>
            </a:extLst>
          </p:cNvPr>
          <p:cNvSpPr txBox="1">
            <a:spLocks/>
          </p:cNvSpPr>
          <p:nvPr/>
        </p:nvSpPr>
        <p:spPr>
          <a:xfrm>
            <a:off x="5987844" y="4653536"/>
            <a:ext cx="5751767" cy="139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4" name="Рисунок 13" descr="Шевроны контур">
            <a:extLst>
              <a:ext uri="{FF2B5EF4-FFF2-40B4-BE49-F238E27FC236}">
                <a16:creationId xmlns:a16="http://schemas.microsoft.com/office/drawing/2014/main" id="{1ADB0B57-86A0-451E-A05C-0612E1B445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564" y="4653536"/>
            <a:ext cx="914400" cy="914400"/>
          </a:xfrm>
          <a:prstGeom prst="rect">
            <a:avLst/>
          </a:prstGeom>
        </p:spPr>
      </p:pic>
      <p:pic>
        <p:nvPicPr>
          <p:cNvPr id="16" name="Рисунок 15" descr="Шевроны контур">
            <a:extLst>
              <a:ext uri="{FF2B5EF4-FFF2-40B4-BE49-F238E27FC236}">
                <a16:creationId xmlns:a16="http://schemas.microsoft.com/office/drawing/2014/main" id="{FFD7FBB5-747C-47D7-99B6-8AA5D9039D3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84711" y="1569973"/>
            <a:ext cx="914400" cy="914400"/>
          </a:xfrm>
          <a:prstGeom prst="rect">
            <a:avLst/>
          </a:prstGeo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C84C15A7-5212-45F2-BFCF-DEFD7D6CFB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54188" y="3512270"/>
            <a:ext cx="3614709" cy="2064314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7255CF6-7F31-4E1A-A858-A0D5D6673896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294"/>
          <a:stretch/>
        </p:blipFill>
        <p:spPr>
          <a:xfrm>
            <a:off x="6159375" y="4515988"/>
            <a:ext cx="5529530" cy="102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99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Круг: прозрачная заливка 18">
            <a:extLst>
              <a:ext uri="{FF2B5EF4-FFF2-40B4-BE49-F238E27FC236}">
                <a16:creationId xmlns:a16="http://schemas.microsoft.com/office/drawing/2014/main" id="{2821D33F-3C75-4505-A728-18692B2E57FE}"/>
              </a:ext>
            </a:extLst>
          </p:cNvPr>
          <p:cNvSpPr/>
          <p:nvPr/>
        </p:nvSpPr>
        <p:spPr>
          <a:xfrm>
            <a:off x="8863728" y="3429000"/>
            <a:ext cx="4320000" cy="4320000"/>
          </a:xfrm>
          <a:prstGeom prst="donut">
            <a:avLst>
              <a:gd name="adj" fmla="val 10880"/>
            </a:avLst>
          </a:prstGeom>
          <a:solidFill>
            <a:srgbClr val="FFC9E3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tx1"/>
              </a:solidFill>
            </a:endParaRPr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>
            <a:normAutofit/>
          </a:bodyPr>
          <a:lstStyle/>
          <a:p>
            <a:r>
              <a:rPr lang="ru-RU" dirty="0"/>
              <a:t>Модуль </a:t>
            </a:r>
            <a:r>
              <a:rPr lang="ru-RU" dirty="0" err="1"/>
              <a:t>парсинга</a:t>
            </a:r>
            <a:endParaRPr lang="ru-RU" dirty="0"/>
          </a:p>
        </p:txBody>
      </p:sp>
      <p:sp>
        <p:nvSpPr>
          <p:cNvPr id="7" name="Объект 3">
            <a:extLst>
              <a:ext uri="{FF2B5EF4-FFF2-40B4-BE49-F238E27FC236}">
                <a16:creationId xmlns:a16="http://schemas.microsoft.com/office/drawing/2014/main" id="{076901FF-ECC3-4FFF-BC25-4EAD7A95B94C}"/>
              </a:ext>
            </a:extLst>
          </p:cNvPr>
          <p:cNvSpPr txBox="1">
            <a:spLocks/>
          </p:cNvSpPr>
          <p:nvPr/>
        </p:nvSpPr>
        <p:spPr>
          <a:xfrm>
            <a:off x="839788" y="3657137"/>
            <a:ext cx="5157787" cy="112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ru-RU" dirty="0"/>
          </a:p>
        </p:txBody>
      </p:sp>
      <p:sp>
        <p:nvSpPr>
          <p:cNvPr id="8" name="Объект 5">
            <a:extLst>
              <a:ext uri="{FF2B5EF4-FFF2-40B4-BE49-F238E27FC236}">
                <a16:creationId xmlns:a16="http://schemas.microsoft.com/office/drawing/2014/main" id="{EBC171EB-109B-4F6B-809E-57EDC623AA64}"/>
              </a:ext>
            </a:extLst>
          </p:cNvPr>
          <p:cNvSpPr txBox="1">
            <a:spLocks/>
          </p:cNvSpPr>
          <p:nvPr/>
        </p:nvSpPr>
        <p:spPr>
          <a:xfrm>
            <a:off x="5987844" y="4653536"/>
            <a:ext cx="5751767" cy="13922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ru-RU" dirty="0"/>
          </a:p>
        </p:txBody>
      </p:sp>
      <p:pic>
        <p:nvPicPr>
          <p:cNvPr id="14" name="Рисунок 13" descr="Шевроны контур">
            <a:extLst>
              <a:ext uri="{FF2B5EF4-FFF2-40B4-BE49-F238E27FC236}">
                <a16:creationId xmlns:a16="http://schemas.microsoft.com/office/drawing/2014/main" id="{1ADB0B57-86A0-451E-A05C-0612E1B445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3614" y="5732463"/>
            <a:ext cx="914400" cy="914400"/>
          </a:xfrm>
          <a:prstGeom prst="rect">
            <a:avLst/>
          </a:prstGeom>
        </p:spPr>
      </p:pic>
      <p:pic>
        <p:nvPicPr>
          <p:cNvPr id="16" name="Рисунок 15" descr="Шевроны контур">
            <a:extLst>
              <a:ext uri="{FF2B5EF4-FFF2-40B4-BE49-F238E27FC236}">
                <a16:creationId xmlns:a16="http://schemas.microsoft.com/office/drawing/2014/main" id="{FFD7FBB5-747C-47D7-99B6-8AA5D9039D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62410" y="1092476"/>
            <a:ext cx="914400" cy="914400"/>
          </a:xfrm>
          <a:prstGeom prst="rect">
            <a:avLst/>
          </a:prstGeom>
        </p:spPr>
      </p:pic>
      <p:sp>
        <p:nvSpPr>
          <p:cNvPr id="12" name="Объект 11">
            <a:extLst>
              <a:ext uri="{FF2B5EF4-FFF2-40B4-BE49-F238E27FC236}">
                <a16:creationId xmlns:a16="http://schemas.microsoft.com/office/drawing/2014/main" id="{56332111-FEA4-4257-9DA2-796725A15C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38664" y="2505075"/>
            <a:ext cx="4900692" cy="3684588"/>
          </a:xfrm>
        </p:spPr>
        <p:txBody>
          <a:bodyPr>
            <a:normAutofit/>
          </a:bodyPr>
          <a:lstStyle/>
          <a:p>
            <a:r>
              <a:rPr lang="en-US" dirty="0" err="1"/>
              <a:t>ChromaDB</a:t>
            </a:r>
            <a:r>
              <a:rPr lang="en-US" dirty="0"/>
              <a:t> — </a:t>
            </a:r>
            <a:r>
              <a:rPr lang="ru-RU" dirty="0"/>
              <a:t>векторный индекс (</a:t>
            </a:r>
            <a:r>
              <a:rPr lang="en-US" dirty="0" err="1"/>
              <a:t>GigaChat</a:t>
            </a:r>
            <a:r>
              <a:rPr lang="en-US" dirty="0"/>
              <a:t> Embeddings)</a:t>
            </a:r>
          </a:p>
          <a:p>
            <a:r>
              <a:rPr lang="en-US" dirty="0"/>
              <a:t>BM25 — keyword-</a:t>
            </a:r>
            <a:r>
              <a:rPr lang="ru-RU" dirty="0"/>
              <a:t>индекс для гибридного поиска</a:t>
            </a:r>
          </a:p>
          <a:p>
            <a:r>
              <a:rPr lang="en-US" dirty="0" err="1"/>
              <a:t>EnsembleRetriever</a:t>
            </a:r>
            <a:r>
              <a:rPr lang="en-US" dirty="0"/>
              <a:t> — </a:t>
            </a:r>
            <a:r>
              <a:rPr lang="ru-RU" dirty="0"/>
              <a:t>комбинация обоих подходов</a:t>
            </a:r>
          </a:p>
        </p:txBody>
      </p:sp>
      <p:sp>
        <p:nvSpPr>
          <p:cNvPr id="17" name="Объект 16">
            <a:extLst>
              <a:ext uri="{FF2B5EF4-FFF2-40B4-BE49-F238E27FC236}">
                <a16:creationId xmlns:a16="http://schemas.microsoft.com/office/drawing/2014/main" id="{B65ACC29-8D85-4923-9AC7-031D09B165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09700"/>
            <a:ext cx="5751512" cy="4779963"/>
          </a:xfrm>
        </p:spPr>
        <p:txBody>
          <a:bodyPr>
            <a:normAutofit/>
          </a:bodyPr>
          <a:lstStyle/>
          <a:p>
            <a:r>
              <a:rPr lang="ru-RU" dirty="0"/>
              <a:t>Rate </a:t>
            </a:r>
            <a:r>
              <a:rPr lang="ru-RU" dirty="0" err="1"/>
              <a:t>limiting</a:t>
            </a:r>
            <a:r>
              <a:rPr lang="ru-RU" dirty="0"/>
              <a:t> — вежливый </a:t>
            </a:r>
            <a:r>
              <a:rPr lang="ru-RU" dirty="0" err="1"/>
              <a:t>парсинг</a:t>
            </a:r>
            <a:r>
              <a:rPr lang="ru-RU" dirty="0"/>
              <a:t> (0.5 сек между запросами)</a:t>
            </a:r>
          </a:p>
          <a:p>
            <a:r>
              <a:rPr lang="ru-RU" dirty="0"/>
              <a:t>Рекурсивный обход — автоматический обход вложенных страниц (до 3 уровней)</a:t>
            </a:r>
          </a:p>
          <a:p>
            <a:r>
              <a:rPr lang="ru-RU" dirty="0"/>
              <a:t>Инкрементальное обновление — </a:t>
            </a:r>
            <a:r>
              <a:rPr lang="ru-RU" dirty="0" err="1"/>
              <a:t>парсинг</a:t>
            </a:r>
            <a:r>
              <a:rPr lang="ru-RU" dirty="0"/>
              <a:t> только изменённых документов</a:t>
            </a:r>
          </a:p>
          <a:p>
            <a:r>
              <a:rPr lang="ru-RU" dirty="0"/>
              <a:t>Статистика и логирование — полный трейс процесса</a:t>
            </a:r>
          </a:p>
        </p:txBody>
      </p:sp>
    </p:spTree>
    <p:extLst>
      <p:ext uri="{BB962C8B-B14F-4D97-AF65-F5344CB8AC3E}">
        <p14:creationId xmlns:p14="http://schemas.microsoft.com/office/powerpoint/2010/main" val="14038759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/>
          <a:lstStyle/>
          <a:p>
            <a:r>
              <a:rPr lang="ru-RU" dirty="0"/>
              <a:t>Визуализация структуры </a:t>
            </a:r>
            <a:r>
              <a:rPr lang="ru-RU" dirty="0" err="1"/>
              <a:t>пайплайна</a:t>
            </a:r>
            <a:endParaRPr lang="ru-RU" dirty="0"/>
          </a:p>
        </p:txBody>
      </p:sp>
      <p:sp>
        <p:nvSpPr>
          <p:cNvPr id="12" name="Овал 11">
            <a:extLst>
              <a:ext uri="{FF2B5EF4-FFF2-40B4-BE49-F238E27FC236}">
                <a16:creationId xmlns:a16="http://schemas.microsoft.com/office/drawing/2014/main" id="{B3516B03-6EAE-4686-A76B-E20AB10FA3DA}"/>
              </a:ext>
            </a:extLst>
          </p:cNvPr>
          <p:cNvSpPr/>
          <p:nvPr/>
        </p:nvSpPr>
        <p:spPr>
          <a:xfrm>
            <a:off x="10744198" y="-196900"/>
            <a:ext cx="1800000" cy="1800000"/>
          </a:xfrm>
          <a:prstGeom prst="ellipse">
            <a:avLst/>
          </a:prstGeom>
          <a:solidFill>
            <a:srgbClr val="FFE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Объект 7">
            <a:extLst>
              <a:ext uri="{FF2B5EF4-FFF2-40B4-BE49-F238E27FC236}">
                <a16:creationId xmlns:a16="http://schemas.microsoft.com/office/drawing/2014/main" id="{7AF96DFD-8860-4FAE-9F1A-6FEC0273D8C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2910349" y="1317524"/>
            <a:ext cx="6745110" cy="5048973"/>
          </a:xfrm>
        </p:spPr>
      </p:pic>
      <p:sp>
        <p:nvSpPr>
          <p:cNvPr id="15" name="Овал 14">
            <a:extLst>
              <a:ext uri="{FF2B5EF4-FFF2-40B4-BE49-F238E27FC236}">
                <a16:creationId xmlns:a16="http://schemas.microsoft.com/office/drawing/2014/main" id="{0891F067-4A28-4529-94B9-94D4613FBE7F}"/>
              </a:ext>
            </a:extLst>
          </p:cNvPr>
          <p:cNvSpPr/>
          <p:nvPr/>
        </p:nvSpPr>
        <p:spPr>
          <a:xfrm>
            <a:off x="-495302" y="5308550"/>
            <a:ext cx="1800000" cy="1800000"/>
          </a:xfrm>
          <a:prstGeom prst="ellipse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7837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52398"/>
          </a:xfrm>
        </p:spPr>
        <p:txBody>
          <a:bodyPr/>
          <a:lstStyle/>
          <a:p>
            <a:r>
              <a:rPr lang="ru-RU" dirty="0"/>
              <a:t>Визуализация структуры </a:t>
            </a:r>
            <a:r>
              <a:rPr lang="ru-RU" dirty="0" err="1"/>
              <a:t>пайплайна</a:t>
            </a:r>
            <a:endParaRPr lang="ru-RU" dirty="0"/>
          </a:p>
        </p:txBody>
      </p:sp>
      <p:pic>
        <p:nvPicPr>
          <p:cNvPr id="8" name="Объект 17">
            <a:extLst>
              <a:ext uri="{FF2B5EF4-FFF2-40B4-BE49-F238E27FC236}">
                <a16:creationId xmlns:a16="http://schemas.microsoft.com/office/drawing/2014/main" id="{DBE612BE-174B-485F-AB98-3506E20573B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2"/>
          <a:srcRect l="13461" t="11634" r="7055" b="17334"/>
          <a:stretch/>
        </p:blipFill>
        <p:spPr>
          <a:xfrm>
            <a:off x="2389240" y="1215754"/>
            <a:ext cx="7752038" cy="5037563"/>
          </a:xfrm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4FA7CABE-595D-4DE3-9410-8F549D428DA5}"/>
              </a:ext>
            </a:extLst>
          </p:cNvPr>
          <p:cNvSpPr/>
          <p:nvPr/>
        </p:nvSpPr>
        <p:spPr>
          <a:xfrm>
            <a:off x="-495302" y="5308550"/>
            <a:ext cx="1800000" cy="1800000"/>
          </a:xfrm>
          <a:prstGeom prst="ellipse">
            <a:avLst/>
          </a:prstGeom>
          <a:solidFill>
            <a:srgbClr val="DBF9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Овал 9">
            <a:extLst>
              <a:ext uri="{FF2B5EF4-FFF2-40B4-BE49-F238E27FC236}">
                <a16:creationId xmlns:a16="http://schemas.microsoft.com/office/drawing/2014/main" id="{8D52529A-500F-4681-9C93-D6D90B7860CF}"/>
              </a:ext>
            </a:extLst>
          </p:cNvPr>
          <p:cNvSpPr/>
          <p:nvPr/>
        </p:nvSpPr>
        <p:spPr>
          <a:xfrm>
            <a:off x="10744198" y="-196900"/>
            <a:ext cx="1800000" cy="1800000"/>
          </a:xfrm>
          <a:prstGeom prst="ellipse">
            <a:avLst/>
          </a:prstGeom>
          <a:solidFill>
            <a:srgbClr val="FFE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106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2C711615-5E59-4110-8897-6FD6B892A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76" y="314210"/>
            <a:ext cx="828791" cy="762106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AD988B-567F-4C9D-AE1C-31A93EB402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29" y="271514"/>
            <a:ext cx="624703" cy="5395861"/>
          </a:xfrm>
        </p:spPr>
        <p:txBody>
          <a:bodyPr vert="vert270">
            <a:normAutofit fontScale="90000"/>
          </a:bodyPr>
          <a:lstStyle/>
          <a:p>
            <a:r>
              <a:rPr lang="ru-RU" dirty="0"/>
              <a:t>Токсичные сообщения</a:t>
            </a:r>
          </a:p>
        </p:txBody>
      </p:sp>
      <p:pic>
        <p:nvPicPr>
          <p:cNvPr id="8" name="Объект 7">
            <a:extLst>
              <a:ext uri="{FF2B5EF4-FFF2-40B4-BE49-F238E27FC236}">
                <a16:creationId xmlns:a16="http://schemas.microsoft.com/office/drawing/2014/main" id="{11F197A8-08E4-470B-B9CE-55338C40A4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787975" y="129152"/>
            <a:ext cx="4160477" cy="6589200"/>
          </a:xfrm>
        </p:spPr>
      </p:pic>
      <p:pic>
        <p:nvPicPr>
          <p:cNvPr id="14" name="Объект 13">
            <a:extLst>
              <a:ext uri="{FF2B5EF4-FFF2-40B4-BE49-F238E27FC236}">
                <a16:creationId xmlns:a16="http://schemas.microsoft.com/office/drawing/2014/main" id="{457EC546-53DF-4971-8D77-C928040F20B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6526960" y="129152"/>
            <a:ext cx="3267760" cy="6589984"/>
          </a:xfrm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199F43D8-701A-4989-B2CE-47E8E50522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198" y="5715000"/>
            <a:ext cx="495369" cy="447737"/>
          </a:xfrm>
          <a:prstGeom prst="rect">
            <a:avLst/>
          </a:prstGeom>
        </p:spPr>
      </p:pic>
      <p:sp>
        <p:nvSpPr>
          <p:cNvPr id="18" name="Овал 17">
            <a:extLst>
              <a:ext uri="{FF2B5EF4-FFF2-40B4-BE49-F238E27FC236}">
                <a16:creationId xmlns:a16="http://schemas.microsoft.com/office/drawing/2014/main" id="{3AB14C76-1E5E-4988-A5C5-50994B6753DB}"/>
              </a:ext>
            </a:extLst>
          </p:cNvPr>
          <p:cNvSpPr/>
          <p:nvPr/>
        </p:nvSpPr>
        <p:spPr>
          <a:xfrm>
            <a:off x="10744198" y="-196900"/>
            <a:ext cx="1800000" cy="1800000"/>
          </a:xfrm>
          <a:prstGeom prst="ellipse">
            <a:avLst/>
          </a:prstGeom>
          <a:solidFill>
            <a:srgbClr val="FFE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FunkyShapesVTI">
  <a:themeElements>
    <a:clrScheme name="Custom 15">
      <a:dk1>
        <a:sysClr val="windowText" lastClr="000000"/>
      </a:dk1>
      <a:lt1>
        <a:sysClr val="window" lastClr="FFFFFF"/>
      </a:lt1>
      <a:dk2>
        <a:srgbClr val="2D2D2D"/>
      </a:dk2>
      <a:lt2>
        <a:srgbClr val="F3FFF8"/>
      </a:lt2>
      <a:accent1>
        <a:srgbClr val="FF80BD"/>
      </a:accent1>
      <a:accent2>
        <a:srgbClr val="1EB9D3"/>
      </a:accent2>
      <a:accent3>
        <a:srgbClr val="21C46B"/>
      </a:accent3>
      <a:accent4>
        <a:srgbClr val="EA9600"/>
      </a:accent4>
      <a:accent5>
        <a:srgbClr val="F43B56"/>
      </a:accent5>
      <a:accent6>
        <a:srgbClr val="4B56E8"/>
      </a:accent6>
      <a:hlink>
        <a:srgbClr val="8F61FF"/>
      </a:hlink>
      <a:folHlink>
        <a:srgbClr val="F900A0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unkyShapesVTI" id="{A7F40C41-3FB2-45B0-B0D6-DFB7FDD9B7AD}" vid="{C49381A0-09CD-46EE-B141-E2CDD87ABFE3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1461</TotalTime>
  <Words>227</Words>
  <Application>Microsoft Office PowerPoint</Application>
  <PresentationFormat>Широкоэкранный</PresentationFormat>
  <Paragraphs>48</Paragraphs>
  <Slides>20</Slides>
  <Notes>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4" baseType="lpstr">
      <vt:lpstr>Arial</vt:lpstr>
      <vt:lpstr>Calibri</vt:lpstr>
      <vt:lpstr>Source Sans Pro</vt:lpstr>
      <vt:lpstr>FunkyShapesVTI</vt:lpstr>
      <vt:lpstr>STARDEV</vt:lpstr>
      <vt:lpstr>Архитектура решения</vt:lpstr>
      <vt:lpstr>Архитектура решения</vt:lpstr>
      <vt:lpstr>Интеграция с источниками данных</vt:lpstr>
      <vt:lpstr>Интеграция с источниками данных</vt:lpstr>
      <vt:lpstr>Модуль парсинга</vt:lpstr>
      <vt:lpstr>Визуализация структуры пайплайна</vt:lpstr>
      <vt:lpstr>Визуализация структуры пайплайна</vt:lpstr>
      <vt:lpstr>Токсичные сообщения</vt:lpstr>
      <vt:lpstr>Контекст диалога</vt:lpstr>
      <vt:lpstr>Презентация PowerPoint</vt:lpstr>
      <vt:lpstr>Тестируемое и поднимаемое решение</vt:lpstr>
      <vt:lpstr>Команда</vt:lpstr>
      <vt:lpstr>Сценарии</vt:lpstr>
      <vt:lpstr>Сценарии</vt:lpstr>
      <vt:lpstr>Сценарии</vt:lpstr>
      <vt:lpstr>Сценарии</vt:lpstr>
      <vt:lpstr>Сценарии</vt:lpstr>
      <vt:lpstr>Сценарии</vt:lpstr>
      <vt:lpstr>Сценарии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Женька ｡◕‿◕｡</dc:creator>
  <cp:lastModifiedBy>Женька ｡◕‿◕｡</cp:lastModifiedBy>
  <cp:revision>28</cp:revision>
  <dcterms:created xsi:type="dcterms:W3CDTF">2025-12-04T13:51:48Z</dcterms:created>
  <dcterms:modified xsi:type="dcterms:W3CDTF">2025-12-05T20:46:20Z</dcterms:modified>
</cp:coreProperties>
</file>